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5"/>
  </p:handoutMasterIdLst>
  <p:sldIdLst>
    <p:sldId id="256" r:id="rId2"/>
    <p:sldId id="268" r:id="rId3"/>
    <p:sldId id="257" r:id="rId4"/>
    <p:sldId id="259" r:id="rId5"/>
    <p:sldId id="261" r:id="rId6"/>
    <p:sldId id="262" r:id="rId7"/>
    <p:sldId id="260" r:id="rId8"/>
    <p:sldId id="258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669088" cy="99187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496F6-B416-482D-922D-93A691CA4FC0}" type="datetimeFigureOut">
              <a:rPr lang="pl-PL" smtClean="0"/>
              <a:t>2018-04-25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2B1EB-59ED-483D-87DF-6F499EC3F2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8744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2018-04-25</a:t>
            </a:fld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2018-04-25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2018-04-25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2018-04-25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2018-04-25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2018-04-25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2018-04-25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2018-04-25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2018-04-25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2018-04-25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0F9-2F7A-4866-BBC0-52DFA6A2E4E7}" type="datetimeFigureOut">
              <a:rPr lang="pl-PL" smtClean="0"/>
              <a:t>2018-04-25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20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41020F9-2F7A-4866-BBC0-52DFA6A2E4E7}" type="datetimeFigureOut">
              <a:rPr lang="pl-PL" smtClean="0"/>
              <a:t>2018-04-25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F287DA6-C207-455A-8BDD-0324815DF4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poola 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Obraz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0975"/>
            <a:ext cx="4286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7175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"/>
            <a:ext cx="10382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1450"/>
            <a:ext cx="10763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28600"/>
            <a:ext cx="990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66021"/>
            <a:ext cx="754221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977" y="6319384"/>
            <a:ext cx="126987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963415"/>
          </a:xfrm>
        </p:spPr>
        <p:txBody>
          <a:bodyPr/>
          <a:lstStyle/>
          <a:p>
            <a:r>
              <a:rPr lang="pl-PL" sz="6600" dirty="0" smtClean="0"/>
              <a:t>Coaching przedsiębiorczości</a:t>
            </a:r>
            <a:endParaRPr lang="pl-PL" sz="6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656184"/>
          </a:xfrm>
        </p:spPr>
        <p:txBody>
          <a:bodyPr>
            <a:normAutofit fontScale="77500" lnSpcReduction="20000"/>
          </a:bodyPr>
          <a:lstStyle/>
          <a:p>
            <a:r>
              <a:rPr lang="pl-PL" b="1" i="1" dirty="0"/>
              <a:t>Kompleksowe przygotowanie do założenia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i </a:t>
            </a:r>
            <a:r>
              <a:rPr lang="pl-PL" b="1" i="1" dirty="0"/>
              <a:t>prowadzenia własnej działalności gospodarczej w oparciu fińską metodę </a:t>
            </a:r>
            <a:r>
              <a:rPr lang="pl-PL" b="1" i="1" dirty="0" smtClean="0"/>
              <a:t/>
            </a:r>
            <a:br>
              <a:rPr lang="pl-PL" b="1" i="1" dirty="0" smtClean="0"/>
            </a:br>
            <a:r>
              <a:rPr lang="pl-PL" b="1" i="1" dirty="0" smtClean="0"/>
              <a:t>TOY-model</a:t>
            </a:r>
            <a:r>
              <a:rPr lang="pl-PL" b="1" i="1" dirty="0"/>
              <a:t>. Entrepreneurship-based </a:t>
            </a:r>
            <a:r>
              <a:rPr lang="pl-PL" b="1" i="1" dirty="0" smtClean="0"/>
              <a:t>Learning</a:t>
            </a:r>
          </a:p>
          <a:p>
            <a:endParaRPr lang="pl-PL" b="1" i="1" dirty="0"/>
          </a:p>
          <a:p>
            <a:r>
              <a:rPr lang="pl-PL" b="1" i="1" smtClean="0"/>
              <a:t>SESJA I</a:t>
            </a:r>
            <a:endParaRPr lang="pl-PL" dirty="0"/>
          </a:p>
        </p:txBody>
      </p:sp>
      <p:pic>
        <p:nvPicPr>
          <p:cNvPr id="2055" name="Picture 7" descr="poola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80975"/>
            <a:ext cx="933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325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064896" cy="792088"/>
          </a:xfrm>
        </p:spPr>
        <p:txBody>
          <a:bodyPr/>
          <a:lstStyle/>
          <a:p>
            <a:r>
              <a:rPr lang="pl-PL" sz="3200" b="1" dirty="0" smtClean="0"/>
              <a:t>Podstawowe założenia TOY Model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280920" cy="4497363"/>
          </a:xfrm>
        </p:spPr>
        <p:txBody>
          <a:bodyPr/>
          <a:lstStyle/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Uczenie przez działanie</a:t>
            </a:r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„</a:t>
            </a:r>
            <a:r>
              <a:rPr lang="pl-PL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Po­wiedz </a:t>
            </a:r>
            <a:r>
              <a:rPr lang="pl-PL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mi, a za­pomnę. Po­każ mi, a za­pamiętam. Pozwól mi zro­bić, a zrozumiem</a:t>
            </a:r>
            <a:r>
              <a:rPr lang="pl-PL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.” (Konfucjusz)</a:t>
            </a:r>
            <a:endParaRPr lang="pl-PL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Trening odwagi</a:t>
            </a:r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Praca w grupie, a w szczególności pozytywna </a:t>
            </a:r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informacja </a:t>
            </a: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zwrotna, budują pewność siebie. Uczestnicy są zachęcani do podejmowania ryzyka i uczenia się na błędach. Sukcesy i porażki omawiane są na sesjach </a:t>
            </a:r>
            <a:r>
              <a:rPr lang="pl-PL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coachingowych</a:t>
            </a: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 stanowią źródło wiedzy dla uczestników.</a:t>
            </a:r>
          </a:p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Rozwój zawodowy poprzez rozwój własnej firmy</a:t>
            </a:r>
          </a:p>
        </p:txBody>
      </p:sp>
    </p:spTree>
    <p:extLst>
      <p:ext uri="{BB962C8B-B14F-4D97-AF65-F5344CB8AC3E}">
        <p14:creationId xmlns:p14="http://schemas.microsoft.com/office/powerpoint/2010/main" val="681139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b="1" dirty="0" smtClean="0"/>
              <a:t>Grupa a zespół</a:t>
            </a:r>
            <a:endParaRPr lang="pl-PL" b="1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460648"/>
          </a:xfrm>
        </p:spPr>
        <p:txBody>
          <a:bodyPr/>
          <a:lstStyle/>
          <a:p>
            <a:r>
              <a:rPr lang="pl-PL" b="1" dirty="0" smtClean="0">
                <a:solidFill>
                  <a:srgbClr val="002060"/>
                </a:solidFill>
              </a:rPr>
              <a:t>Grupa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532656"/>
          </a:xfrm>
        </p:spPr>
        <p:txBody>
          <a:bodyPr/>
          <a:lstStyle/>
          <a:p>
            <a:r>
              <a:rPr lang="pl-PL" b="1" dirty="0">
                <a:solidFill>
                  <a:srgbClr val="002060"/>
                </a:solidFill>
              </a:rPr>
              <a:t>Z</a:t>
            </a:r>
            <a:r>
              <a:rPr lang="pl-PL" b="1" dirty="0" smtClean="0">
                <a:solidFill>
                  <a:srgbClr val="002060"/>
                </a:solidFill>
              </a:rPr>
              <a:t>espół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3"/>
          </p:nvPr>
        </p:nvSpPr>
        <p:spPr>
          <a:xfrm>
            <a:off x="457200" y="2060848"/>
            <a:ext cx="4041648" cy="4176464"/>
          </a:xfrm>
        </p:spPr>
        <p:txBody>
          <a:bodyPr>
            <a:normAutofit fontScale="92500" lnSpcReduction="10000"/>
          </a:bodyPr>
          <a:lstStyle/>
          <a:p>
            <a:r>
              <a:rPr lang="pl-PL" dirty="0" smtClean="0">
                <a:solidFill>
                  <a:schemeClr val="tx1"/>
                </a:solidFill>
              </a:rPr>
              <a:t>Wymiana informacji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Więzi interpersonalne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Brak </a:t>
            </a:r>
            <a:r>
              <a:rPr lang="pl-PL" dirty="0">
                <a:solidFill>
                  <a:schemeClr val="tx1"/>
                </a:solidFill>
              </a:rPr>
              <a:t>ukierunkowania na </a:t>
            </a:r>
            <a:r>
              <a:rPr lang="pl-PL" dirty="0" smtClean="0">
                <a:solidFill>
                  <a:schemeClr val="tx1"/>
                </a:solidFill>
              </a:rPr>
              <a:t>realizację wspólnego </a:t>
            </a:r>
            <a:r>
              <a:rPr lang="pl-PL" dirty="0">
                <a:solidFill>
                  <a:schemeClr val="tx1"/>
                </a:solidFill>
              </a:rPr>
              <a:t>celu </a:t>
            </a:r>
            <a:endParaRPr lang="pl-PL" dirty="0" smtClean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Neutralna synergia</a:t>
            </a:r>
          </a:p>
          <a:p>
            <a:r>
              <a:rPr lang="pl-PL" dirty="0">
                <a:solidFill>
                  <a:schemeClr val="tx1"/>
                </a:solidFill>
              </a:rPr>
              <a:t>słabo </a:t>
            </a:r>
            <a:r>
              <a:rPr lang="pl-PL" dirty="0" smtClean="0">
                <a:solidFill>
                  <a:schemeClr val="tx1"/>
                </a:solidFill>
              </a:rPr>
              <a:t>wyodrębniona struktura</a:t>
            </a:r>
          </a:p>
          <a:p>
            <a:r>
              <a:rPr lang="pl-PL" dirty="0">
                <a:solidFill>
                  <a:schemeClr val="tx1"/>
                </a:solidFill>
              </a:rPr>
              <a:t>P</a:t>
            </a:r>
            <a:r>
              <a:rPr lang="pl-PL" dirty="0" smtClean="0">
                <a:solidFill>
                  <a:schemeClr val="tx1"/>
                </a:solidFill>
              </a:rPr>
              <a:t>rzypadkowe </a:t>
            </a:r>
            <a:r>
              <a:rPr lang="pl-PL" dirty="0">
                <a:solidFill>
                  <a:schemeClr val="tx1"/>
                </a:solidFill>
              </a:rPr>
              <a:t>i różne </a:t>
            </a:r>
            <a:r>
              <a:rPr lang="pl-PL" dirty="0" smtClean="0">
                <a:solidFill>
                  <a:schemeClr val="tx1"/>
                </a:solidFill>
              </a:rPr>
              <a:t>umiejętności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Odpowiedzialność indywidualna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4024464"/>
          </a:xfrm>
        </p:spPr>
        <p:txBody>
          <a:bodyPr>
            <a:normAutofit lnSpcReduction="10000"/>
          </a:bodyPr>
          <a:lstStyle/>
          <a:p>
            <a:r>
              <a:rPr lang="pl-PL" dirty="0" smtClean="0">
                <a:solidFill>
                  <a:schemeClr val="tx1"/>
                </a:solidFill>
              </a:rPr>
              <a:t>Kolektywne </a:t>
            </a:r>
            <a:r>
              <a:rPr lang="pl-PL" dirty="0">
                <a:solidFill>
                  <a:schemeClr val="tx1"/>
                </a:solidFill>
              </a:rPr>
              <a:t>działanie, zadanie </a:t>
            </a:r>
            <a:endParaRPr lang="pl-PL" dirty="0" smtClean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Każdy </a:t>
            </a:r>
            <a:r>
              <a:rPr lang="pl-PL" dirty="0">
                <a:solidFill>
                  <a:schemeClr val="tx1"/>
                </a:solidFill>
              </a:rPr>
              <a:t>członek zespołu aktywnie </a:t>
            </a:r>
            <a:r>
              <a:rPr lang="pl-PL" dirty="0" smtClean="0">
                <a:solidFill>
                  <a:schemeClr val="tx1"/>
                </a:solidFill>
              </a:rPr>
              <a:t>przyczynia </a:t>
            </a:r>
            <a:r>
              <a:rPr lang="pl-PL" dirty="0">
                <a:solidFill>
                  <a:schemeClr val="tx1"/>
                </a:solidFill>
              </a:rPr>
              <a:t>się do wykonania </a:t>
            </a:r>
            <a:r>
              <a:rPr lang="pl-PL" dirty="0" smtClean="0">
                <a:solidFill>
                  <a:schemeClr val="tx1"/>
                </a:solidFill>
              </a:rPr>
              <a:t>zadania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Pozytywna synergia</a:t>
            </a:r>
          </a:p>
          <a:p>
            <a:r>
              <a:rPr lang="pl-PL" dirty="0">
                <a:solidFill>
                  <a:schemeClr val="tx1"/>
                </a:solidFill>
              </a:rPr>
              <a:t>K</a:t>
            </a:r>
            <a:r>
              <a:rPr lang="pl-PL" dirty="0" smtClean="0">
                <a:solidFill>
                  <a:schemeClr val="tx1"/>
                </a:solidFill>
              </a:rPr>
              <a:t>omplementarne umiejętności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Odpowiedzialność indywidualna i wspólna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011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Dialog a dyskusja</a:t>
            </a:r>
            <a:endParaRPr lang="pl-P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02060"/>
                </a:solidFill>
              </a:rPr>
              <a:t>Dialog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02060"/>
                </a:solidFill>
              </a:rPr>
              <a:t>Dyskusja 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 smtClean="0">
                <a:solidFill>
                  <a:schemeClr val="tx1"/>
                </a:solidFill>
              </a:rPr>
              <a:t>Swobodne i kreatywne odkrywanie skomplikowanych zagadnień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Uważne słuchanie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Powstrzymanie się od narzucania swoich poglądów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Uczestnicy = </a:t>
            </a:r>
            <a:r>
              <a:rPr lang="pl-PL" dirty="0">
                <a:solidFill>
                  <a:schemeClr val="tx1"/>
                </a:solidFill>
              </a:rPr>
              <a:t>P</a:t>
            </a:r>
            <a:r>
              <a:rPr lang="pl-PL" dirty="0" smtClean="0">
                <a:solidFill>
                  <a:schemeClr val="tx1"/>
                </a:solidFill>
              </a:rPr>
              <a:t>artnerzy dialogu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Bez strachu i stereotypów</a:t>
            </a:r>
            <a:endParaRPr lang="pl-PL" dirty="0">
              <a:solidFill>
                <a:schemeClr val="tx1"/>
              </a:solidFill>
            </a:endParaRPr>
          </a:p>
          <a:p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Prezentowanie i obrona różnych poglądów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Sztuka argumentacji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Klisze myślowe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Uczestnik = Rywal, którego musimy przekonać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Uzupełnienie dialogu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462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640960" cy="691480"/>
          </a:xfrm>
        </p:spPr>
        <p:txBody>
          <a:bodyPr/>
          <a:lstStyle/>
          <a:p>
            <a:r>
              <a:rPr lang="pl-PL" sz="4000" b="1" dirty="0" smtClean="0"/>
              <a:t>Podstawowe warunki dialogu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Wszyscy uczestnicy zawieszają swoje założenia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Wszyscy uczestnicy traktują pozostałych jak partnerów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Zachowany kontekst dialogu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70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pl-PL" dirty="0" smtClean="0"/>
              <a:t>Cele sesji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Zapoznanie z metodą TOY-model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Przedstawienie założeń coachingu przedsiębiorczości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Integracja uczestników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48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064896" cy="720080"/>
          </a:xfrm>
        </p:spPr>
        <p:txBody>
          <a:bodyPr/>
          <a:lstStyle/>
          <a:p>
            <a:r>
              <a:rPr lang="pl-PL" sz="3200" b="1" dirty="0" smtClean="0"/>
              <a:t>Podstawowe informacje o projekcie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075240" cy="4497363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„Entrepreneurship Training Program in Education” („Program nauczania przedsiębiorczości w edukacji”) </a:t>
            </a: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realizowany w </a:t>
            </a:r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>ramach Programu Erasmus </a:t>
            </a: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+</a:t>
            </a:r>
          </a:p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Cel projektu: implementacja metody fińskiej TOY-model oraz belgijskiej oraz wypracowanie materiałów dydaktycznych oraz programu studiów podyplomowych i szkolenia trenerów </a:t>
            </a:r>
          </a:p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Czas trwania projektu – 09.2016 – 08.2019</a:t>
            </a:r>
          </a:p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Kraje partnerskie:</a:t>
            </a:r>
          </a:p>
          <a:p>
            <a:pPr lvl="1"/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Belgia, Estonia, Finlandia, Grenlandia, Hiszpania</a:t>
            </a:r>
            <a:endParaRPr lang="pl-PL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58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064896" cy="792088"/>
          </a:xfrm>
        </p:spPr>
        <p:txBody>
          <a:bodyPr/>
          <a:lstStyle/>
          <a:p>
            <a:r>
              <a:rPr lang="pl-PL" sz="3200" b="1" dirty="0" smtClean="0"/>
              <a:t>Co to jest TOY Model?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075240" cy="4497363"/>
          </a:xfrm>
        </p:spPr>
        <p:txBody>
          <a:bodyPr>
            <a:normAutofit fontScale="92500"/>
          </a:bodyPr>
          <a:lstStyle/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Powstała na bazie fińskiego systemu edukacji metoda, której celem jest zdobywanie umiejętności praktycznych przy jednoczesnym rozwijaniu umiejętności przedsiębiorczych.</a:t>
            </a:r>
          </a:p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TOY jest to akronim fińskiego zwrotu </a:t>
            </a:r>
            <a:r>
              <a:rPr lang="pl-PL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Työssäoppiminen</a:t>
            </a:r>
            <a:r>
              <a:rPr lang="pl-P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l-PL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yrittäjänä</a:t>
            </a:r>
            <a:r>
              <a:rPr lang="pl-P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który w wolnym tłumaczeniu oznacza </a:t>
            </a:r>
            <a:r>
              <a:rPr lang="pl-P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„Uczenie się poprzez działanie”</a:t>
            </a:r>
            <a:endParaRPr lang="pl-PL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Metoda stosowana jest w systemie kształcenia zawodowego (szkoły średnie i policealne) i wyższego (1 uniwersytet) jako alternatywa do praktyk zawodowych.</a:t>
            </a:r>
          </a:p>
          <a:p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>Uczniowie zakładają działalności gospodarcze i tworzą spółki (</a:t>
            </a:r>
            <a:r>
              <a:rPr lang="pl-PL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coopertives</a:t>
            </a:r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>).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4017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064896" cy="792088"/>
          </a:xfrm>
        </p:spPr>
        <p:txBody>
          <a:bodyPr/>
          <a:lstStyle/>
          <a:p>
            <a:r>
              <a:rPr lang="pl-PL" sz="3200" b="1" dirty="0" smtClean="0"/>
              <a:t>Co to jest TOY Model?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075240" cy="4497363"/>
          </a:xfrm>
        </p:spPr>
        <p:txBody>
          <a:bodyPr>
            <a:normAutofit/>
          </a:bodyPr>
          <a:lstStyle/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Poprzez </a:t>
            </a:r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>zdobywanie zleceń i realizowanie zamówień klientów zdobywają umiejętności </a:t>
            </a: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praktyczne.</a:t>
            </a:r>
          </a:p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Uczniowie opowiadają o swoich działalnościach podczas sesji </a:t>
            </a:r>
            <a:r>
              <a:rPr lang="pl-PL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coachingowych</a:t>
            </a: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Jeżeli mają jakieś trudności to dzielą się nimi i wspólnie z resztą uczniów pod okiem prowadzącego szukają rozwiązań. </a:t>
            </a:r>
            <a:endParaRPr lang="pl-PL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Jeżeli grupa ma niewystarczającą wiedzę z danego zakresu, uczniowie samodzielnie korzystają z dostępnych źródeł (książki, </a:t>
            </a:r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nternet).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97725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064896" cy="720080"/>
          </a:xfrm>
        </p:spPr>
        <p:txBody>
          <a:bodyPr/>
          <a:lstStyle/>
          <a:p>
            <a:r>
              <a:rPr lang="pl-PL" sz="3200" b="1" dirty="0" smtClean="0"/>
              <a:t>Co to jest TOY Model?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075240" cy="4497363"/>
          </a:xfrm>
        </p:spPr>
        <p:txBody>
          <a:bodyPr>
            <a:normAutofit/>
          </a:bodyPr>
          <a:lstStyle/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Jeżeli temat jest wyjątkowo trudny uczniowie mogą zwrócić się do nauczycieli z prośbą o przeprowadzenie szkolenia z danego zakresu.</a:t>
            </a:r>
          </a:p>
          <a:p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Dzięki temu TOY Model jest modelem kształcenia praktycznego, który jednocześnie rozwija umiejętności przedsiębiorcze.</a:t>
            </a:r>
          </a:p>
          <a:p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30796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064896" cy="720080"/>
          </a:xfrm>
        </p:spPr>
        <p:txBody>
          <a:bodyPr/>
          <a:lstStyle/>
          <a:p>
            <a:r>
              <a:rPr lang="pl-PL" sz="3200" b="1" dirty="0" smtClean="0"/>
              <a:t>Co to jest TOY Model?</a:t>
            </a:r>
            <a:endParaRPr lang="pl-PL" sz="32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28911"/>
            <a:ext cx="8075612" cy="4497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8075612" cy="4497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891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064896" cy="720080"/>
          </a:xfrm>
        </p:spPr>
        <p:txBody>
          <a:bodyPr/>
          <a:lstStyle/>
          <a:p>
            <a:r>
              <a:rPr lang="pl-PL" sz="3200" b="1" dirty="0" smtClean="0"/>
              <a:t>Przebieg zajęć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075240" cy="449736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dzień – Spotkanie otwierające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dzień – Realizacja celów i zarządzanie sobą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dzień – Klient i budowanie siatki kontaktów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 dzień – Produkt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5. dzień – Marketing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6. dzień – Oferta i pozyskiwanie klientów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7. dzień - Podsumowanie</a:t>
            </a:r>
            <a:endParaRPr lang="pl-PL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418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064896" cy="864096"/>
          </a:xfrm>
        </p:spPr>
        <p:txBody>
          <a:bodyPr/>
          <a:lstStyle/>
          <a:p>
            <a:r>
              <a:rPr lang="pl-PL" sz="3200" b="1" dirty="0" smtClean="0"/>
              <a:t>Podstawowe założenia TOY Model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8075240" cy="4497363"/>
          </a:xfrm>
        </p:spPr>
        <p:txBody>
          <a:bodyPr/>
          <a:lstStyle/>
          <a:p>
            <a:r>
              <a:rPr lang="pl-P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Grupowe uczenie się </a:t>
            </a: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Uczestnicy uczą się wspólnie i uczą się od siebie nawzajem. Dzielą się wiedzą i nie boją się zadawania pytań.</a:t>
            </a:r>
          </a:p>
          <a:p>
            <a:r>
              <a:rPr lang="pl-P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Wolność i odpowiedzialność </a:t>
            </a:r>
            <a: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pl-PL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Uczestnicy sami decydują o profilu prowadzonej działalności. Mogą wybrać, z którym klientem podejmą współpracę.  Sami układają sobie rozkład zajęć i to w jaki sposób wykonają produkt lub dostarczą usługę. </a:t>
            </a:r>
            <a:r>
              <a:rPr lang="pl-P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Odpowiadają przed klientem.</a:t>
            </a:r>
            <a:endParaRPr lang="pl-PL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7264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ierownictwo">
  <a:themeElements>
    <a:clrScheme name="Kierownictw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Kierownictw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ierownictw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685</TotalTime>
  <Words>446</Words>
  <Application>Microsoft Office PowerPoint</Application>
  <PresentationFormat>Pokaz na ekranie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Kierownictwo</vt:lpstr>
      <vt:lpstr>Coaching przedsiębiorczości</vt:lpstr>
      <vt:lpstr>Cele sesji</vt:lpstr>
      <vt:lpstr>Podstawowe informacje o projekcie</vt:lpstr>
      <vt:lpstr>Co to jest TOY Model?</vt:lpstr>
      <vt:lpstr>Co to jest TOY Model?</vt:lpstr>
      <vt:lpstr>Co to jest TOY Model?</vt:lpstr>
      <vt:lpstr>Co to jest TOY Model?</vt:lpstr>
      <vt:lpstr>Przebieg zajęć</vt:lpstr>
      <vt:lpstr>Podstawowe założenia TOY Model</vt:lpstr>
      <vt:lpstr>Podstawowe założenia TOY Model</vt:lpstr>
      <vt:lpstr>Grupa a zespół</vt:lpstr>
      <vt:lpstr>Dialog a dyskusja</vt:lpstr>
      <vt:lpstr>Podstawowe warunki dialogu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 przedsiębiorczości</dc:title>
  <dc:creator>Michał Raciborski</dc:creator>
  <cp:lastModifiedBy>Sylwia Stokowska</cp:lastModifiedBy>
  <cp:revision>36</cp:revision>
  <cp:lastPrinted>2017-03-24T08:16:22Z</cp:lastPrinted>
  <dcterms:created xsi:type="dcterms:W3CDTF">2017-03-16T12:25:29Z</dcterms:created>
  <dcterms:modified xsi:type="dcterms:W3CDTF">2018-04-25T09:31:45Z</dcterms:modified>
</cp:coreProperties>
</file>